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76" r:id="rId3"/>
    <p:sldId id="274" r:id="rId4"/>
    <p:sldId id="283" r:id="rId5"/>
    <p:sldId id="282" r:id="rId6"/>
    <p:sldId id="284" r:id="rId7"/>
    <p:sldId id="262" r:id="rId8"/>
    <p:sldId id="285" r:id="rId9"/>
    <p:sldId id="258" r:id="rId10"/>
    <p:sldId id="286" r:id="rId11"/>
    <p:sldId id="289" r:id="rId12"/>
    <p:sldId id="307" r:id="rId13"/>
    <p:sldId id="306" r:id="rId14"/>
    <p:sldId id="301" r:id="rId15"/>
    <p:sldId id="305" r:id="rId16"/>
    <p:sldId id="302" r:id="rId17"/>
    <p:sldId id="303" r:id="rId18"/>
    <p:sldId id="304" r:id="rId19"/>
    <p:sldId id="290" r:id="rId20"/>
    <p:sldId id="292" r:id="rId21"/>
    <p:sldId id="293" r:id="rId22"/>
    <p:sldId id="309" r:id="rId23"/>
    <p:sldId id="273" r:id="rId24"/>
    <p:sldId id="269" r:id="rId25"/>
    <p:sldId id="272" r:id="rId26"/>
    <p:sldId id="295" r:id="rId27"/>
    <p:sldId id="29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9821" autoAdjust="0"/>
  </p:normalViewPr>
  <p:slideViewPr>
    <p:cSldViewPr snapToGrid="0">
      <p:cViewPr>
        <p:scale>
          <a:sx n="100" d="100"/>
          <a:sy n="100" d="100"/>
        </p:scale>
        <p:origin x="-133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AD49F9-699D-4F45-BE2D-DDF8F8737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882" y="0"/>
            <a:ext cx="8172448" cy="4391891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МУНИЦИПАЛЬНОЕ  ОБЩЕОБРАЗОВАТЕЛЬНОЕ  УЧРЕЖДЕНИЕ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«ЛИЦЕЙ № 1 «ЛИДЕР» ГОРОДА МАКЕЕВКИ»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Классный час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«Жизнь дана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на добрые дела»» </a:t>
            </a: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8521" y="5292436"/>
            <a:ext cx="5150224" cy="10914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Автор: классный руководитель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Желдакова Светлана Олеговна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«Дарите теплоту сердец»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Доброта                                  жестокость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Мудрость                               глупость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Отвага                                     трусость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Справедливость                   порок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Трудолюбие                           лень</a:t>
            </a:r>
          </a:p>
          <a:p>
            <a:pPr algn="ctr">
              <a:buNone/>
            </a:pPr>
            <a:endParaRPr lang="ru-RU" sz="36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u="sng" dirty="0" smtClean="0">
                <a:solidFill>
                  <a:srgbClr val="002060"/>
                </a:solidFill>
              </a:rPr>
              <a:t>Доброта, мудрость, милосердие, справедливость, трудолюбие, человечность, отзывчивость, душевность создают основу человеческого счастья.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Что такое добро?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Это все хорошее, красивое.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Добро </a:t>
            </a:r>
            <a:r>
              <a:rPr lang="ru-RU" sz="2800" b="1" dirty="0" smtClean="0">
                <a:solidFill>
                  <a:srgbClr val="002060"/>
                </a:solidFill>
              </a:rPr>
              <a:t>– это когда люди содействуют, помогают, дарят нам возможность почувствовать себя богаче, счастливее, увереннее в жизни.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img.wallpaperfolder.com/f/547E486FBED0/beautiful-macro-picture-2560x1600-26844-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29" y="2314166"/>
            <a:ext cx="2388327" cy="1343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st.gde-fon.com/wallpapers_original/wallpapers/241173_pole_-romashki_-cvety_-solnce_5616x3744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6298" y="3354587"/>
            <a:ext cx="2088177" cy="1392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http://best-trening.ru/wp-content/uploads/2016/07/parenthood-credit-_oliver_ros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7925" y="1990753"/>
            <a:ext cx="2258094" cy="1314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Милосердие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4061337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МИЛОСЕРДИЕ </a:t>
            </a:r>
            <a:r>
              <a:rPr lang="ru-RU" b="1" dirty="0" smtClean="0">
                <a:solidFill>
                  <a:srgbClr val="002060"/>
                </a:solidFill>
              </a:rPr>
              <a:t>— сострадательное, доброжелательное, заботливое, любовное отношение к другому человеку; противоположно равнодушию, жестокосердию, злонамеренности, враждебности, насилию.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МИЛОСЕРДИЕ </a:t>
            </a:r>
            <a:r>
              <a:rPr lang="ru-RU" b="1" dirty="0" smtClean="0">
                <a:solidFill>
                  <a:srgbClr val="002060"/>
                </a:solidFill>
              </a:rPr>
              <a:t>— это такое качество человека, когда он готов помочь тому, кто оказался в трудном положении, пожалеть его, проявить к нему сострадание.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3012" name="Picture 4" descr="https://previews.123rf.com/images/oksun70/oksun701412/oksun70141200075/34238250-pediatrician-doctor-examining-baby-girl-patient-isolated-on-whit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046" y="1710813"/>
            <a:ext cx="2922430" cy="1946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4" name="Picture 6" descr="http://static.ngs.ru/news/55/preview/f0326c09d20adee97c6ecb1af1a8c29a0f3049aa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968" y="4412127"/>
            <a:ext cx="2897342" cy="1929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6"/>
            <a:ext cx="9267825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Милосердие – активная доброта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81350" y="3438525"/>
            <a:ext cx="2943225" cy="1019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6594" y="3653909"/>
            <a:ext cx="2476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Милосердие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3425" y="3095625"/>
            <a:ext cx="2019300" cy="9620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96049" y="3076575"/>
            <a:ext cx="2257425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6301" y="4476750"/>
            <a:ext cx="2028824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2351" y="5248275"/>
            <a:ext cx="2238374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52801" y="1724025"/>
            <a:ext cx="227647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7949" y="4476750"/>
            <a:ext cx="2200275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43276" y="2177534"/>
            <a:ext cx="228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Сочувствие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7300" y="3387209"/>
            <a:ext cx="1524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Забота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5413" y="4701659"/>
            <a:ext cx="1999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Поддержка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33918" y="3349109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Помощь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15100" y="4673084"/>
            <a:ext cx="2494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Сострадание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88504" y="5501759"/>
            <a:ext cx="2202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Чуткость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4029078" y="3124204"/>
            <a:ext cx="1047746" cy="19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3" idx="1"/>
          </p:cNvCxnSpPr>
          <p:nvPr/>
        </p:nvCxnSpPr>
        <p:spPr>
          <a:xfrm>
            <a:off x="5715000" y="4333875"/>
            <a:ext cx="742949" cy="6000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5581651" y="3286127"/>
            <a:ext cx="923924" cy="2381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4100511" y="4805361"/>
            <a:ext cx="857254" cy="9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952750" y="4429126"/>
            <a:ext cx="762000" cy="5524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752725" y="3276600"/>
            <a:ext cx="885825" cy="2857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Благотворительность</a:t>
            </a:r>
            <a:r>
              <a:rPr lang="ru-RU" sz="4800" dirty="0" smtClean="0">
                <a:solidFill>
                  <a:srgbClr val="C00000"/>
                </a:solidFill>
              </a:rPr>
              <a:t> 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Благотворительность</a:t>
            </a:r>
            <a:r>
              <a:rPr lang="ru-RU" sz="3200" dirty="0" smtClean="0">
                <a:solidFill>
                  <a:srgbClr val="C0000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— оказание бескорыстной (безвозмездной или на льготных условиях) помощи тем, кто в этом нуждается. Основной чертой благотворительности является добровольный выбор вида, времени и места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://ucare.timepad.ru/b0cc506b-cb99-4e6b-893e-6fb54c5029fe/poster_event_2107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" y="4124457"/>
            <a:ext cx="2370501" cy="154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 descr="http://niva-rk.ru/upload/iblock/cf7/1024x639x-_57e2bac87b606.jpg.pagespeed.ic.DfIEaPnt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063" y="4869632"/>
            <a:ext cx="2572368" cy="1605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8" name="Picture 6" descr="http://raduga-omsk.ru/upload/iblock/f9e/f9ec2dbce99c7920e5c3c885e2db1c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488" y="4152899"/>
            <a:ext cx="2415137" cy="1714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Благотворительность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" y="1825625"/>
            <a:ext cx="539115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</a:t>
            </a:r>
            <a:r>
              <a:rPr lang="ru-RU" sz="1800" b="1" dirty="0" smtClean="0">
                <a:solidFill>
                  <a:srgbClr val="002060"/>
                </a:solidFill>
              </a:rPr>
              <a:t>«Дорогие друзья! На сегодняшний день благотворительность — это, пожалуй, единственная территория, где люди не пытаются реализовывать свои амбиции и достигать каких-либо целей, кроме одной — бескорыстная помощь человеку. Деятельность нашего Фонда направлена на спасение детей с заболеваниями головного мозга. Любой, даже самый скромный ваш вклад очень важен. Ведь каждая спасенная жизнь — бесценна!»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С уважением, Константин </a:t>
            </a:r>
            <a:r>
              <a:rPr lang="ru-RU" sz="1800" b="1" dirty="0" err="1" smtClean="0">
                <a:solidFill>
                  <a:srgbClr val="002060"/>
                </a:solidFill>
              </a:rPr>
              <a:t>Хабенский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4818" name="Picture 2" descr="Константин Хабен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39901"/>
            <a:ext cx="2736850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91175" y="4662785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Константин </a:t>
            </a:r>
            <a:r>
              <a:rPr lang="ru-RU" b="1" dirty="0" err="1" smtClean="0">
                <a:solidFill>
                  <a:srgbClr val="002060"/>
                </a:solidFill>
              </a:rPr>
              <a:t>Хабенский</a:t>
            </a:r>
            <a:r>
              <a:rPr lang="ru-RU" b="1" dirty="0" smtClean="0">
                <a:solidFill>
                  <a:srgbClr val="002060"/>
                </a:solidFill>
              </a:rPr>
              <a:t>, основатель Благотворительного Фонда помощи детям с опухолями мозга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Благотворительные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фонды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5600" y="1733550"/>
            <a:ext cx="6057900" cy="44434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1800" dirty="0" smtClean="0">
                <a:solidFill>
                  <a:srgbClr val="002060"/>
                </a:solidFill>
              </a:rPr>
              <a:t>Фонд помощи детям с </a:t>
            </a:r>
            <a:r>
              <a:rPr lang="ru-RU" sz="1800" dirty="0" err="1" smtClean="0">
                <a:solidFill>
                  <a:srgbClr val="002060"/>
                </a:solidFill>
              </a:rPr>
              <a:t>онкогематологическими</a:t>
            </a:r>
            <a:r>
              <a:rPr lang="ru-RU" sz="1800" dirty="0" smtClean="0">
                <a:solidFill>
                  <a:srgbClr val="002060"/>
                </a:solidFill>
              </a:rPr>
              <a:t> и иными тяжелыми заболеваниями. Учрежден актрисами Диной </a:t>
            </a:r>
            <a:r>
              <a:rPr lang="ru-RU" sz="1800" dirty="0" err="1" smtClean="0">
                <a:solidFill>
                  <a:srgbClr val="002060"/>
                </a:solidFill>
              </a:rPr>
              <a:t>Корзун</a:t>
            </a:r>
            <a:r>
              <a:rPr lang="ru-RU" sz="1800" dirty="0" smtClean="0">
                <a:solidFill>
                  <a:srgbClr val="002060"/>
                </a:solidFill>
              </a:rPr>
              <a:t> и </a:t>
            </a:r>
            <a:r>
              <a:rPr lang="ru-RU" sz="1800" dirty="0" err="1" smtClean="0">
                <a:solidFill>
                  <a:srgbClr val="002060"/>
                </a:solidFill>
              </a:rPr>
              <a:t>Чулпан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Хаматовой</a:t>
            </a:r>
            <a:r>
              <a:rPr lang="ru-RU" sz="1800" dirty="0" smtClean="0">
                <a:solidFill>
                  <a:srgbClr val="002060"/>
                </a:solidFill>
              </a:rPr>
              <a:t>.  Основные задачи – сбор средств на лечение и реабилитацию детей с </a:t>
            </a:r>
            <a:r>
              <a:rPr lang="ru-RU" sz="1800" dirty="0" err="1" smtClean="0">
                <a:solidFill>
                  <a:srgbClr val="002060"/>
                </a:solidFill>
              </a:rPr>
              <a:t>онко</a:t>
            </a:r>
            <a:r>
              <a:rPr lang="ru-RU" sz="1800" dirty="0" smtClean="0">
                <a:solidFill>
                  <a:srgbClr val="002060"/>
                </a:solidFill>
              </a:rPr>
              <a:t>- и гематологическими заболеваниями, привлечение общественного внимания к проблемам больных детей, оказание социальной и психологической помощи больным детям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Международный фонд помощи животным. Основная сфера деятельности — привлечение населения к решению проблемы бездомных животных гуманными способами, в частности поиск новых хозяев для животных из приютов, стерилизация.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подари жиз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1876425"/>
            <a:ext cx="2486085" cy="158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дарящие надежд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1" y="4098924"/>
            <a:ext cx="2420948" cy="1692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Благотворительные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фонды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0" y="1825625"/>
            <a:ext cx="5657850" cy="4351338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Создан более 10 лет назад для помощи детям-сиротам и детям-инвалидам с тяжелыми заболеваниями, которые воспитываются в детских домах и интернатах. Отличительная черта фонда — </a:t>
            </a:r>
            <a:r>
              <a:rPr lang="ru-RU" sz="1800" b="1" dirty="0" err="1" smtClean="0">
                <a:solidFill>
                  <a:srgbClr val="002060"/>
                </a:solidFill>
              </a:rPr>
              <a:t>адресность</a:t>
            </a:r>
            <a:r>
              <a:rPr lang="ru-RU" sz="1800" b="1" dirty="0" smtClean="0">
                <a:solidFill>
                  <a:srgbClr val="002060"/>
                </a:solidFill>
              </a:rPr>
              <a:t> и оперативность: в описании каждого проекта подробно говорится, что и для каких организаций можно сделать прямо  сейчас.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Фонд основан продюсером и режиссером Тимуром </a:t>
            </a:r>
            <a:r>
              <a:rPr lang="ru-RU" sz="1800" b="1" dirty="0" err="1" smtClean="0">
                <a:solidFill>
                  <a:srgbClr val="002060"/>
                </a:solidFill>
              </a:rPr>
              <a:t>Бекмамбетовым</a:t>
            </a:r>
            <a:r>
              <a:rPr lang="ru-RU" sz="1800" b="1" dirty="0" smtClean="0">
                <a:solidFill>
                  <a:srgbClr val="002060"/>
                </a:solidFill>
              </a:rPr>
              <a:t> и продюсером Варей </a:t>
            </a:r>
            <a:r>
              <a:rPr lang="ru-RU" sz="1800" b="1" dirty="0" err="1" smtClean="0">
                <a:solidFill>
                  <a:srgbClr val="002060"/>
                </a:solidFill>
              </a:rPr>
              <a:t>Авдюшко</a:t>
            </a:r>
            <a:r>
              <a:rPr lang="ru-RU" sz="1800" b="1" dirty="0" smtClean="0">
                <a:solidFill>
                  <a:srgbClr val="002060"/>
                </a:solidFill>
              </a:rPr>
              <a:t>. Цель проекта — помогать детям с нарушениями иммунитета. Всего под опекой фонда находится более 600 детей в возрасте от 0 до 18 лет со всех регионов России.</a:t>
            </a:r>
          </a:p>
          <a:p>
            <a:endParaRPr lang="ru-RU" dirty="0"/>
          </a:p>
        </p:txBody>
      </p:sp>
      <p:pic>
        <p:nvPicPr>
          <p:cNvPr id="46082" name="Picture 2" descr="милосерд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951037"/>
            <a:ext cx="2381250" cy="1495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4" name="Picture 4" descr="подсолну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4152901"/>
            <a:ext cx="2012949" cy="2012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Благотворительные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фонды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1" y="1762124"/>
            <a:ext cx="5381624" cy="5095875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Деятельность этого фонда началась с создания первого в России приюта для домашних животных. В настоящий момент открыто пять приютов на территории Москвы и Подмосковья, в которых содержится более трех тысяч животных. Помимо собак и кошек, здесь обитают гуси, белки, вороны, голуби, совы, лисы, ежи, даже медведи, пострадавшие от вырубки лесов, или отказники из цирков и зверинцев.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Фонд занимается организацией помощи детям с онкологическими и другими тяжёлыми заболеваниями головного мозга. Основные направления работы Фонда: помощь в организации обследования и лечения детей, покупка медикаментов, организация реабилитационных программ, помощь профильным отделениям российских медицинских учреждений, повышение квалификации врачей и информационная работа с родителями, направленная на улучшение ранней диагностики тяжелых заболеваний головного мозга.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7106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130" y="2028826"/>
            <a:ext cx="3123453" cy="1190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08" name="Picture 4" descr="хабен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4044950"/>
            <a:ext cx="238125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«Дарите теплоту сердец»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7"/>
            <a:endParaRPr lang="ru-RU" dirty="0"/>
          </a:p>
        </p:txBody>
      </p:sp>
      <p:pic>
        <p:nvPicPr>
          <p:cNvPr id="21506" name="Picture 2" descr="http://images.myshared.ru/4/214228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811" y="1738971"/>
            <a:ext cx="4291734" cy="28540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Picture 2" descr="http://bigslide.ru/images/2/1782/831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260" y="3809509"/>
            <a:ext cx="4003963" cy="26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«Дарите теплоту сердец»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В жизни по-разному можно жить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Можно в беде, а можно – в радости,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Вовремя есть, вовремя пить,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Вовремя делать гадости.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А можно так: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|На</a:t>
            </a:r>
            <a:r>
              <a:rPr lang="ru-RU" sz="2800" b="1" dirty="0" smtClean="0">
                <a:solidFill>
                  <a:srgbClr val="002060"/>
                </a:solidFill>
              </a:rPr>
              <a:t> рассвете встать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И, помышляя о чуде,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Рукой обожженною солнце достать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подарить его людям.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Правила доброты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Совершать хорошие дела просто так, из хороших побуждений.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Любить людей знакомых и незнакомых.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Призывать окружающих к хорошим взаимоотношениям.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Делать добро для близких, друзей.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Не завидовать.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Не вредничать.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Не грубить.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8" y="365126"/>
            <a:ext cx="6021532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Легко или трудно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быть добрым?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825625"/>
            <a:ext cx="5467349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Добрым быть совсем -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совсем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просто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зависит доброта от роста,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зависит доброта от цвета,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Доброта не пряник, не конфета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надо, надо добрым быть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беде друг друга не забыть.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funlib.ru/cimg/2014/101421/510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60" y="2340123"/>
            <a:ext cx="2650115" cy="3041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Символы добра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s://fs00.infourok.ru/images/doc/234/99971/2/31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225" y="2026294"/>
            <a:ext cx="6010275" cy="4498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«Дарите теплоту сердец»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3309" y="1784554"/>
            <a:ext cx="4682836" cy="2802193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А – аз, Ж – житие, 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Б – буки, З – земля,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 – веди, Л – люди, 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Г – глаголь (говорить), М – мыслить, 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 – добро, Т – творить.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926" y="4378036"/>
            <a:ext cx="838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Люди Земли, </a:t>
            </a:r>
          </a:p>
          <a:p>
            <a:pPr algn="ctr"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Мыслите, Думайте </a:t>
            </a:r>
          </a:p>
          <a:p>
            <a:pPr algn="r"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и Творите Добро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Анкета«Добрый ли вы человек?»</a:t>
            </a:r>
            <a:r>
              <a:rPr lang="ru-RU" sz="4000" dirty="0" smtClean="0">
                <a:solidFill>
                  <a:srgbClr val="C00000"/>
                </a:solidFill>
              </a:rPr>
              <a:t>  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  </a:t>
            </a:r>
            <a:r>
              <a:rPr lang="ru-RU" sz="3200" dirty="0" smtClean="0">
                <a:solidFill>
                  <a:srgbClr val="C00000"/>
                </a:solidFill>
              </a:rPr>
              <a:t>(да или нет)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536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</a:t>
            </a:r>
            <a:r>
              <a:rPr lang="ru-RU" sz="1800" b="1" dirty="0" smtClean="0">
                <a:solidFill>
                  <a:srgbClr val="002060"/>
                </a:solidFill>
              </a:rPr>
              <a:t>) У вас появились деньги. Могли бы вы истратить всё, что у вас есть, на подарки друзьям?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2) Товарищ рассказывает вам о своих невзгодах. Дадите ли вы ему понять, что вас это мало интересует, даже если это так?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3) Если ваш партнёр плохо играет в шахматы или другую игру, будете ли вы иногда ему поддаваться, чтобы сделать ему приятное?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4) Часто ли вы говорите приятное людям, просто чтобы поднять им настроение?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5) Любите ли вы злые шутки?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6) Вы злопамятны? 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7) Сможете ли вы терпеливо выслушивать даже то, что вас совершенно не интересует?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8) Умеете ли на практике применять свои способности?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9) Бросаете ли вы игру, когда начинаете проигрывать?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 10) Если вы уверены в своей правоте, отказываетесь ли вы слушать аргументы оппонента?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 11) Вы охотно выполняете просьбы?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12) Станете ли вы подтрунивать над кем-то, чтобы развеселить окружающих? 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684213" y="706582"/>
            <a:ext cx="736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Да   - № 1,3,4,7,11   -     1 балл</a:t>
            </a:r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652751" y="1454728"/>
            <a:ext cx="8208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Нет  - № 2,5,6,8,9,10,12   -  1 балл</a:t>
            </a:r>
          </a:p>
        </p:txBody>
      </p:sp>
      <p:sp>
        <p:nvSpPr>
          <p:cNvPr id="65" name="Таблица 64"/>
          <p:cNvSpPr>
            <a:spLocks noGrp="1"/>
          </p:cNvSpPr>
          <p:nvPr>
            <p:ph type="tbl" idx="1"/>
          </p:nvPr>
        </p:nvSpPr>
        <p:spPr>
          <a:xfrm>
            <a:off x="1620981" y="969819"/>
            <a:ext cx="6497782" cy="5627398"/>
          </a:xfrm>
        </p:spPr>
      </p:sp>
      <p:pic>
        <p:nvPicPr>
          <p:cNvPr id="5" name="Picture 2" descr="http://www.stihi.ru/pics/2016/05/20/2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4837" y="2168236"/>
            <a:ext cx="5791198" cy="43433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ПОМНИ:</a:t>
            </a:r>
            <a:endParaRPr lang="ru-RU" sz="3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45127" y="1676400"/>
            <a:ext cx="711425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Попробуй не наступить, а уступить.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захватить, а отдать.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кулак показать, а протянуть ладонь.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спрятать, а поделиться.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кричать, а выслушать.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разорвать, а склеить.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s://i.ytimg.com/vi/L149zluMAm4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3605" y="4786744"/>
            <a:ext cx="2469574" cy="185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39883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Спасибо!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38150" y="1638300"/>
            <a:ext cx="8229600" cy="4525963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Проблема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людей идут споры.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Нужна или нет, доброта?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действительно, может можно прожить и без нее. 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обсудим эту проблему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«Дарите теплоту сердец»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Каким русским словам дает начало слово «добро»? 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Доброжелательность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err="1" smtClean="0">
                <a:solidFill>
                  <a:srgbClr val="002060"/>
                </a:solidFill>
              </a:rPr>
              <a:t>Добролюбие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Добросердечность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Добропорядочность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Добрососедство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Добросовестность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Autofit/>
          </a:bodyPr>
          <a:lstStyle/>
          <a:p>
            <a:pPr algn="ctr"/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</a:rPr>
              <a:t>Птица рождена для полета, а человек для счастья.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Каждый из нас хочет быть счастливым. 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Народная мудрость гласит “Счастья достигает тот, кто стремится сделать счастливым других”.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6"/>
            <a:ext cx="8952271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Добрый человек – это тот,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кто любит людей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готов в трудную минуту прийти им на помощь.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любит природу и бережет ее, любит животных, птиц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вежлив в общении, уважителен к взрослым и младшим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кто всегда доброжелателен к людям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кто думает не только о себе, но и о других.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8967018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«Дарите теплоту сердец»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7134" y="1825625"/>
            <a:ext cx="7468215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sud-int.ucoz.ru/2015-16/novosti/b5a12db2a2cb546700a3215daeafdf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148" y="2187229"/>
            <a:ext cx="7374194" cy="44144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«Дарите теплоту сердец»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              Жизнь наша, как сама природа, непроста: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С жестокостью соседствует в ней доброта,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Сраженье мудрость с глупостью ведёт,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  Отвага рядом с трусостью идёт.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А справедливости стрела,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С пороком счёты так и не свела,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              За трудолюбием как тень,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            Из века в век плетётся лень.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 «Дарите людям искренне добро»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litsait.ru/images/photos/medium/article178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214" y="2448232"/>
            <a:ext cx="5459439" cy="32991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772</Words>
  <PresentationFormat>Экран (4:3)</PresentationFormat>
  <Paragraphs>125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МУНИЦИПАЛЬНОЕ  ОБЩЕОБРАЗОВАТЕЛЬНОЕ  УЧРЕЖДЕНИЕ «ЛИЦЕЙ № 1 «ЛИДЕР» ГОРОДА МАКЕЕВКИ»    Классный час  «Жизнь дана  на добрые дела»»   </vt:lpstr>
      <vt:lpstr>«Дарите теплоту сердец»</vt:lpstr>
      <vt:lpstr>Проблема</vt:lpstr>
      <vt:lpstr>«Дарите теплоту сердец»</vt:lpstr>
      <vt:lpstr>Слайд 5</vt:lpstr>
      <vt:lpstr>Добрый человек – это тот, </vt:lpstr>
      <vt:lpstr>«Дарите теплоту сердец»</vt:lpstr>
      <vt:lpstr>«Дарите теплоту сердец»</vt:lpstr>
      <vt:lpstr> «Дарите людям искренне добро»</vt:lpstr>
      <vt:lpstr>«Дарите теплоту сердец»</vt:lpstr>
      <vt:lpstr>Что такое добро?</vt:lpstr>
      <vt:lpstr>Милосердие</vt:lpstr>
      <vt:lpstr>Милосердие – активная доброта</vt:lpstr>
      <vt:lpstr>Благотворительность </vt:lpstr>
      <vt:lpstr>Благотворительность</vt:lpstr>
      <vt:lpstr>Благотворительные фонды</vt:lpstr>
      <vt:lpstr>Благотворительные фонды</vt:lpstr>
      <vt:lpstr>Благотворительные фонды</vt:lpstr>
      <vt:lpstr>«Дарите теплоту сердец»</vt:lpstr>
      <vt:lpstr>Правила доброты</vt:lpstr>
      <vt:lpstr>Легко или трудно  быть добрым? </vt:lpstr>
      <vt:lpstr>Символы добра</vt:lpstr>
      <vt:lpstr>«Дарите теплоту сердец»</vt:lpstr>
      <vt:lpstr>Анкета«Добрый ли вы человек?»     (да или нет) </vt:lpstr>
      <vt:lpstr>Слайд 25</vt:lpstr>
      <vt:lpstr>ПОМНИ: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cp:lastModifiedBy>User</cp:lastModifiedBy>
  <cp:revision>133</cp:revision>
  <dcterms:created xsi:type="dcterms:W3CDTF">2014-11-21T11:00:06Z</dcterms:created>
  <dcterms:modified xsi:type="dcterms:W3CDTF">2021-04-08T20:51:54Z</dcterms:modified>
</cp:coreProperties>
</file>